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BEC"/>
    <a:srgbClr val="FFB8BD"/>
    <a:srgbClr val="7FCFFF"/>
    <a:srgbClr val="41719C"/>
    <a:srgbClr val="B2B2FF"/>
    <a:srgbClr val="FFFFB2"/>
    <a:srgbClr val="B2D8B2"/>
    <a:srgbClr val="FF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906D-93BB-43A5-B63B-8ED1AAFEA81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786-0ACB-4A92-BE33-5ED96162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19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906D-93BB-43A5-B63B-8ED1AAFEA81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786-0ACB-4A92-BE33-5ED96162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98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906D-93BB-43A5-B63B-8ED1AAFEA81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786-0ACB-4A92-BE33-5ED96162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73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34469" y="948370"/>
            <a:ext cx="81915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en-US" sz="1600" b="1" dirty="0" err="1" smtClean="0">
                <a:solidFill>
                  <a:schemeClr val="accent5">
                    <a:lumMod val="50000"/>
                  </a:schemeClr>
                </a:solidFill>
              </a:rPr>
              <a:t>الغرض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</a:rPr>
              <a:t> من </a:t>
            </a:r>
            <a:r>
              <a:rPr lang="en-US" sz="1600" b="1" dirty="0" err="1" smtClean="0">
                <a:solidFill>
                  <a:schemeClr val="accent5">
                    <a:lumMod val="50000"/>
                  </a:schemeClr>
                </a:solidFill>
              </a:rPr>
              <a:t>مصفوفة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ar-EG" sz="1600" b="1" dirty="0" smtClean="0">
                <a:solidFill>
                  <a:schemeClr val="accent5">
                    <a:lumMod val="50000"/>
                  </a:schemeClr>
                </a:solidFill>
              </a:rPr>
              <a:t>آ</a:t>
            </a:r>
            <a:r>
              <a:rPr lang="en-US" sz="1600" b="1" dirty="0" err="1" smtClean="0">
                <a:solidFill>
                  <a:schemeClr val="accent5">
                    <a:lumMod val="50000"/>
                  </a:schemeClr>
                </a:solidFill>
              </a:rPr>
              <a:t>يزنهاور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  <a:r>
              <a:rPr lang="ar-EG" sz="1600" dirty="0" smtClean="0">
                <a:solidFill>
                  <a:schemeClr val="accent5">
                    <a:lumMod val="50000"/>
                  </a:schemeClr>
                </a:solidFill>
              </a:rPr>
              <a:t> ت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ساعدك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مصفوفة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أيزنهاور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على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تحديد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أولويات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المهام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بناء</a:t>
            </a:r>
            <a:r>
              <a:rPr lang="ar-EG" sz="1600" dirty="0" smtClean="0">
                <a:solidFill>
                  <a:schemeClr val="accent5">
                    <a:lumMod val="50000"/>
                  </a:schemeClr>
                </a:solidFill>
              </a:rPr>
              <a:t>ً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على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مدى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إلحاحها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وأهميتها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ar-EG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r" rtl="1"/>
            <a:r>
              <a:rPr lang="ar-EG" sz="1600" dirty="0" smtClean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استخدم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هذا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النموذج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لتصنيف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مهامك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إلى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أربعة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ar-EG" sz="1600" dirty="0" smtClean="0">
                <a:solidFill>
                  <a:schemeClr val="accent5">
                    <a:lumMod val="50000"/>
                  </a:schemeClr>
                </a:solidFill>
              </a:rPr>
              <a:t>أقسام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  <a:endParaRPr lang="ar-EG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ar-EG" sz="1600" dirty="0" smtClean="0">
                <a:solidFill>
                  <a:schemeClr val="accent5">
                    <a:lumMod val="50000"/>
                  </a:schemeClr>
                </a:solidFill>
              </a:rPr>
              <a:t>ع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اجل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و</a:t>
            </a:r>
            <a:r>
              <a:rPr lang="ar-EG" sz="1600" dirty="0">
                <a:solidFill>
                  <a:schemeClr val="accent5">
                    <a:lumMod val="50000"/>
                  </a:schemeClr>
                </a:solidFill>
              </a:rPr>
              <a:t>م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هم</a:t>
            </a:r>
            <a:endParaRPr lang="ar-EG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غير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عاجل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و</a:t>
            </a:r>
            <a:r>
              <a:rPr lang="ar-EG" sz="1600" dirty="0" smtClean="0">
                <a:solidFill>
                  <a:schemeClr val="accent5">
                    <a:lumMod val="50000"/>
                  </a:schemeClr>
                </a:solidFill>
              </a:rPr>
              <a:t>م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هم</a:t>
            </a:r>
            <a:endParaRPr lang="ar-EG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عاجل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وغير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مهم</a:t>
            </a:r>
            <a:endParaRPr lang="ar-EG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غير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عاجل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وغير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</a:rPr>
              <a:t>مهم</a:t>
            </a:r>
            <a:endParaRPr lang="ar-EG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714500" lvl="3" indent="-342900" algn="r" rtl="1">
              <a:buFont typeface="+mj-lt"/>
              <a:buAutoNum type="arabicPeriod"/>
            </a:pPr>
            <a:endParaRPr lang="ar-EG" sz="1600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1600" b="1" dirty="0" smtClean="0">
                <a:solidFill>
                  <a:schemeClr val="accent5">
                    <a:lumMod val="50000"/>
                  </a:schemeClr>
                </a:solidFill>
              </a:rPr>
              <a:t>كيفية إضافة مهامك:</a:t>
            </a:r>
            <a:r>
              <a:rPr lang="ar-EG" sz="1600" dirty="0" smtClean="0">
                <a:solidFill>
                  <a:schemeClr val="accent5">
                    <a:lumMod val="50000"/>
                  </a:schemeClr>
                </a:solidFill>
              </a:rPr>
              <a:t> يحتوي كل قسم على مساحة للكتابة تحمل علامة "المهمة"، "المهمة 2"، وما إلى ذلك.</a:t>
            </a:r>
          </a:p>
          <a:p>
            <a:pPr marL="1200150" lvl="2" indent="-285750" algn="r" rtl="1">
              <a:buFont typeface="Arial" panose="020B0604020202020204" pitchFamily="34" charset="0"/>
              <a:buChar char="•"/>
            </a:pPr>
            <a:r>
              <a:rPr lang="ar-EG" sz="1600" dirty="0" smtClean="0">
                <a:solidFill>
                  <a:schemeClr val="accent5">
                    <a:lumMod val="50000"/>
                  </a:schemeClr>
                </a:solidFill>
              </a:rPr>
              <a:t>انقر فوق النص لكتابة مهامك.</a:t>
            </a:r>
          </a:p>
          <a:p>
            <a:pPr marL="1200150" lvl="2" indent="-285750" algn="r" rtl="1">
              <a:buFont typeface="Arial" panose="020B0604020202020204" pitchFamily="34" charset="0"/>
              <a:buChar char="•"/>
            </a:pPr>
            <a:r>
              <a:rPr lang="ar-EG" sz="1600" dirty="0" smtClean="0">
                <a:solidFill>
                  <a:schemeClr val="accent5">
                    <a:lumMod val="50000"/>
                  </a:schemeClr>
                </a:solidFill>
              </a:rPr>
              <a:t>حدد أولويات المهام وفقًا لإلحاحها وأهميتها.</a:t>
            </a:r>
          </a:p>
          <a:p>
            <a:pPr lvl="1" algn="r" rtl="1"/>
            <a:endParaRPr lang="ar-EG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b="1" dirty="0" smtClean="0">
                <a:solidFill>
                  <a:schemeClr val="accent5">
                    <a:lumMod val="50000"/>
                  </a:schemeClr>
                </a:solidFill>
              </a:rPr>
              <a:t>تجنب نقل مساحة الكتابة:</a:t>
            </a:r>
            <a:r>
              <a:rPr lang="ar-EG" sz="1600" dirty="0" smtClean="0">
                <a:solidFill>
                  <a:schemeClr val="accent5">
                    <a:lumMod val="50000"/>
                  </a:schemeClr>
                </a:solidFill>
              </a:rPr>
              <a:t> تم وضع أماكن الكتابة لإعطائك التصميم الأمثل. تجنب نقل هذه المساحات للحفاظ على بنية المصفوفة.</a:t>
            </a:r>
          </a:p>
          <a:p>
            <a:pPr marL="1200150" lvl="2" indent="-285750" algn="r" rtl="1">
              <a:buFont typeface="Arial" panose="020B0604020202020204" pitchFamily="34" charset="0"/>
              <a:buChar char="•"/>
            </a:pPr>
            <a:r>
              <a:rPr lang="ar-EG" sz="1600" dirty="0" smtClean="0">
                <a:solidFill>
                  <a:schemeClr val="accent5">
                    <a:lumMod val="50000"/>
                  </a:schemeClr>
                </a:solidFill>
              </a:rPr>
              <a:t>إذا كنت بحاجة إلى إضافة المزيد من المهام، فما عليك سوى الضغط على زر الإدخال 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Enter</a:t>
            </a:r>
            <a:r>
              <a:rPr lang="ar-EG" sz="16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914400" lvl="2" indent="0" algn="r" rtl="1">
              <a:buFont typeface="Arial" panose="020B0604020202020204" pitchFamily="34" charset="0"/>
              <a:buNone/>
            </a:pPr>
            <a:endParaRPr lang="ar-EG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b="1" dirty="0" smtClean="0">
                <a:solidFill>
                  <a:schemeClr val="accent5">
                    <a:lumMod val="50000"/>
                  </a:schemeClr>
                </a:solidFill>
              </a:rPr>
              <a:t>حفظ عملك:</a:t>
            </a:r>
            <a:r>
              <a:rPr lang="ar-EG" sz="1600" dirty="0" smtClean="0">
                <a:solidFill>
                  <a:schemeClr val="accent5">
                    <a:lumMod val="50000"/>
                  </a:schemeClr>
                </a:solidFill>
              </a:rPr>
              <a:t> بمجرد إضافة مهامك، احفظ الملف باسم جديد للحفاظ على مصفوفتك المخصصة.</a:t>
            </a:r>
          </a:p>
          <a:p>
            <a:pPr marL="1200150" lvl="2" indent="-285750" algn="r" rtl="1">
              <a:buFont typeface="Arial" panose="020B0604020202020204" pitchFamily="34" charset="0"/>
              <a:buChar char="•"/>
            </a:pPr>
            <a:r>
              <a:rPr lang="ar-EG" sz="1600" dirty="0" smtClean="0">
                <a:solidFill>
                  <a:schemeClr val="accent5">
                    <a:lumMod val="50000"/>
                  </a:schemeClr>
                </a:solidFill>
              </a:rPr>
              <a:t>استخدم خيار "حفظ باسم" ضمن قائمة "ملف".</a:t>
            </a:r>
          </a:p>
          <a:p>
            <a:pPr marL="1200150" lvl="2" indent="-285750" algn="r" rt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200150" lvl="2" indent="-285750" algn="r" rt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200150" lvl="2" indent="-285750" algn="r" rtl="1">
              <a:buFont typeface="Arial" panose="020B0604020202020204" pitchFamily="34" charset="0"/>
              <a:buChar char="•"/>
            </a:pPr>
            <a:endParaRPr lang="ar-EG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914400" lvl="2" indent="0" algn="r" rtl="1">
              <a:buFont typeface="Arial" panose="020B0604020202020204" pitchFamily="34" charset="0"/>
              <a:buNone/>
            </a:pPr>
            <a:r>
              <a:rPr lang="ar-EG" dirty="0" smtClean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en-US" baseline="0" dirty="0" smtClean="0">
                <a:solidFill>
                  <a:schemeClr val="accent5">
                    <a:lumMod val="50000"/>
                  </a:schemeClr>
                </a:solidFill>
              </a:rPr>
              <a:t>   </a:t>
            </a:r>
            <a:r>
              <a:rPr lang="ar-EG" b="1" dirty="0" smtClean="0">
                <a:solidFill>
                  <a:schemeClr val="accent5">
                    <a:lumMod val="50000"/>
                  </a:schemeClr>
                </a:solidFill>
              </a:rPr>
              <a:t>هذا القالب مقدم من فريق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Takea5.com</a:t>
            </a:r>
            <a:r>
              <a:rPr lang="ar-EG" b="1" dirty="0" smtClean="0">
                <a:solidFill>
                  <a:schemeClr val="accent5">
                    <a:lumMod val="50000"/>
                  </a:schemeClr>
                </a:solidFill>
              </a:rPr>
              <a:t> لاستفادتك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3537045" y="313558"/>
            <a:ext cx="21675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2800" dirty="0" smtClean="0">
                <a:latin typeface="Cairo" panose="00000500000000000000" pitchFamily="2" charset="-78"/>
                <a:cs typeface="Cairo" panose="00000500000000000000" pitchFamily="2" charset="-78"/>
              </a:rPr>
              <a:t>مصفوفة </a:t>
            </a:r>
            <a:r>
              <a:rPr lang="ar-EG" sz="2800" dirty="0" err="1" smtClean="0">
                <a:latin typeface="Cairo" panose="00000500000000000000" pitchFamily="2" charset="-78"/>
                <a:cs typeface="Cairo" panose="00000500000000000000" pitchFamily="2" charset="-78"/>
              </a:rPr>
              <a:t>آيزنهاور</a:t>
            </a:r>
            <a:endParaRPr lang="en-US" sz="280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196" y="5267553"/>
            <a:ext cx="914908" cy="91490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7501071" y="6182461"/>
            <a:ext cx="1343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5">
                    <a:lumMod val="50000"/>
                  </a:schemeClr>
                </a:solidFill>
                <a:latin typeface="Cairo" panose="00000500000000000000" pitchFamily="2" charset="-78"/>
                <a:cs typeface="Cairo" panose="00000500000000000000" pitchFamily="2" charset="-78"/>
              </a:rPr>
              <a:t>www.takea5.com</a:t>
            </a:r>
            <a:endParaRPr lang="en-US" sz="1200" dirty="0">
              <a:solidFill>
                <a:schemeClr val="accent5">
                  <a:lumMod val="50000"/>
                </a:schemeClr>
              </a:solidFill>
              <a:latin typeface="Cairo" panose="00000500000000000000" pitchFamily="2" charset="-78"/>
              <a:cs typeface="Cairo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69649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463490" y="548864"/>
            <a:ext cx="2926081" cy="2942705"/>
          </a:xfrm>
          <a:prstGeom prst="rect">
            <a:avLst/>
          </a:prstGeom>
          <a:solidFill>
            <a:srgbClr val="FFB2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 rtl="1"/>
            <a:r>
              <a:rPr lang="ar-EG" sz="2400" dirty="0" smtClean="0">
                <a:solidFill>
                  <a:schemeClr val="tx1"/>
                </a:solidFill>
                <a:latin typeface="Cairo" panose="00000500000000000000" pitchFamily="2" charset="-78"/>
                <a:cs typeface="Cairo" panose="00000500000000000000" pitchFamily="2" charset="-78"/>
              </a:rPr>
              <a:t>عاجل ومهم</a:t>
            </a:r>
            <a:endParaRPr lang="en-US" sz="2400" dirty="0">
              <a:solidFill>
                <a:schemeClr val="tx1"/>
              </a:solidFill>
              <a:latin typeface="Cairo" panose="00000500000000000000" pitchFamily="2" charset="-78"/>
              <a:cs typeface="Cairo" panose="00000500000000000000" pitchFamily="2" charset="-78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1463490" y="3491569"/>
            <a:ext cx="2926081" cy="2942705"/>
          </a:xfrm>
          <a:prstGeom prst="rect">
            <a:avLst/>
          </a:prstGeom>
          <a:solidFill>
            <a:srgbClr val="FFFF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 rtl="1"/>
            <a:r>
              <a:rPr lang="ar-EG" sz="2400" dirty="0" smtClean="0">
                <a:solidFill>
                  <a:schemeClr val="tx1"/>
                </a:solidFill>
                <a:latin typeface="Cairo" panose="00000500000000000000" pitchFamily="2" charset="-78"/>
                <a:cs typeface="Cairo" panose="00000500000000000000" pitchFamily="2" charset="-78"/>
              </a:rPr>
              <a:t>عاجل وغير مهم</a:t>
            </a:r>
            <a:endParaRPr lang="en-US" sz="2400" dirty="0">
              <a:solidFill>
                <a:schemeClr val="tx1"/>
              </a:solidFill>
              <a:latin typeface="Cairo" panose="00000500000000000000" pitchFamily="2" charset="-78"/>
              <a:cs typeface="Cairo" panose="00000500000000000000" pitchFamily="2" charset="-78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4389569" y="548864"/>
            <a:ext cx="2926081" cy="2942705"/>
          </a:xfrm>
          <a:prstGeom prst="rect">
            <a:avLst/>
          </a:prstGeom>
          <a:solidFill>
            <a:srgbClr val="B2D8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 rtl="1"/>
            <a:r>
              <a:rPr lang="ar-EG" sz="2400" dirty="0" smtClean="0">
                <a:solidFill>
                  <a:schemeClr val="tx1"/>
                </a:solidFill>
                <a:latin typeface="Cairo" panose="00000500000000000000" pitchFamily="2" charset="-78"/>
                <a:cs typeface="Cairo" panose="00000500000000000000" pitchFamily="2" charset="-78"/>
              </a:rPr>
              <a:t>غير عاجل ومهم</a:t>
            </a:r>
            <a:endParaRPr lang="en-US" sz="2400" dirty="0">
              <a:solidFill>
                <a:schemeClr val="tx1"/>
              </a:solidFill>
              <a:latin typeface="Cairo" panose="00000500000000000000" pitchFamily="2" charset="-78"/>
              <a:cs typeface="Cairo" panose="00000500000000000000" pitchFamily="2" charset="-78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4389570" y="3491568"/>
            <a:ext cx="2926081" cy="2942705"/>
          </a:xfrm>
          <a:prstGeom prst="rect">
            <a:avLst/>
          </a:prstGeom>
          <a:solidFill>
            <a:srgbClr val="B2B2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 rtl="1"/>
            <a:r>
              <a:rPr lang="ar-EG" sz="2400" dirty="0" smtClean="0">
                <a:solidFill>
                  <a:schemeClr val="tx1"/>
                </a:solidFill>
                <a:latin typeface="Cairo" panose="00000500000000000000" pitchFamily="2" charset="-78"/>
                <a:cs typeface="Cairo" panose="00000500000000000000" pitchFamily="2" charset="-78"/>
              </a:rPr>
              <a:t>غير عاجل وغير مهم</a:t>
            </a:r>
            <a:endParaRPr lang="en-US" sz="2400" dirty="0">
              <a:solidFill>
                <a:schemeClr val="tx1"/>
              </a:solidFill>
              <a:latin typeface="Cairo" panose="00000500000000000000" pitchFamily="2" charset="-78"/>
              <a:cs typeface="Cairo" panose="00000500000000000000" pitchFamily="2" charset="-78"/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5016672" y="1153726"/>
            <a:ext cx="2084389" cy="1836738"/>
          </a:xfrm>
        </p:spPr>
        <p:txBody>
          <a:bodyPr>
            <a:noAutofit/>
          </a:bodyPr>
          <a:lstStyle>
            <a:lvl1pPr algn="r" rtl="1">
              <a:defRPr sz="1600">
                <a:latin typeface="Cairo" panose="00000500000000000000" pitchFamily="2" charset="-78"/>
                <a:cs typeface="Cairo" panose="00000500000000000000" pitchFamily="2" charset="-78"/>
              </a:defRPr>
            </a:lvl1pPr>
            <a:lvl2pPr algn="r" rtl="1">
              <a:defRPr sz="1800">
                <a:latin typeface="Cairo" panose="00000500000000000000" pitchFamily="2" charset="-78"/>
                <a:cs typeface="Cairo" panose="00000500000000000000" pitchFamily="2" charset="-78"/>
              </a:defRPr>
            </a:lvl2pPr>
            <a:lvl3pPr algn="r" rtl="1">
              <a:defRPr sz="1600">
                <a:latin typeface="Cairo" panose="00000500000000000000" pitchFamily="2" charset="-78"/>
                <a:cs typeface="Cairo" panose="00000500000000000000" pitchFamily="2" charset="-78"/>
              </a:defRPr>
            </a:lvl3pPr>
            <a:lvl4pPr algn="r" rtl="1">
              <a:defRPr sz="1400">
                <a:latin typeface="Cairo" panose="00000500000000000000" pitchFamily="2" charset="-78"/>
                <a:cs typeface="Cairo" panose="00000500000000000000" pitchFamily="2" charset="-78"/>
              </a:defRPr>
            </a:lvl4pPr>
            <a:lvl5pPr algn="r" rtl="1">
              <a:defRPr sz="1400">
                <a:latin typeface="Cairo" panose="00000500000000000000" pitchFamily="2" charset="-78"/>
                <a:cs typeface="Cairo" panose="00000500000000000000" pitchFamily="2" charset="-78"/>
              </a:defRPr>
            </a:lvl5pPr>
          </a:lstStyle>
          <a:p>
            <a:pPr lvl="0"/>
            <a:r>
              <a:rPr lang="ar-EG" dirty="0" smtClean="0"/>
              <a:t>المهمة:</a:t>
            </a:r>
          </a:p>
          <a:p>
            <a:pPr lvl="0"/>
            <a:r>
              <a:rPr lang="ar-EG" dirty="0" smtClean="0"/>
              <a:t>المهمة:</a:t>
            </a:r>
          </a:p>
          <a:p>
            <a:pPr lvl="0"/>
            <a:r>
              <a:rPr lang="ar-EG" dirty="0" smtClean="0"/>
              <a:t>المهمة:</a:t>
            </a:r>
          </a:p>
          <a:p>
            <a:pPr lvl="0"/>
            <a:r>
              <a:rPr lang="ar-EG" dirty="0" smtClean="0"/>
              <a:t>المهمة:</a:t>
            </a:r>
          </a:p>
          <a:p>
            <a:pPr lvl="0"/>
            <a:r>
              <a:rPr lang="ar-EG" dirty="0" smtClean="0"/>
              <a:t>المهمة:</a:t>
            </a:r>
            <a:endParaRPr lang="en-US" dirty="0"/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2090591" y="1153726"/>
            <a:ext cx="2084389" cy="1836738"/>
          </a:xfrm>
        </p:spPr>
        <p:txBody>
          <a:bodyPr>
            <a:noAutofit/>
          </a:bodyPr>
          <a:lstStyle>
            <a:lvl1pPr algn="r" rtl="1">
              <a:defRPr sz="1600">
                <a:latin typeface="Cairo" panose="00000500000000000000" pitchFamily="2" charset="-78"/>
                <a:cs typeface="Cairo" panose="00000500000000000000" pitchFamily="2" charset="-78"/>
              </a:defRPr>
            </a:lvl1pPr>
            <a:lvl2pPr algn="r" rtl="1">
              <a:defRPr sz="1800">
                <a:latin typeface="Cairo" panose="00000500000000000000" pitchFamily="2" charset="-78"/>
                <a:cs typeface="Cairo" panose="00000500000000000000" pitchFamily="2" charset="-78"/>
              </a:defRPr>
            </a:lvl2pPr>
            <a:lvl3pPr algn="r" rtl="1">
              <a:defRPr sz="1600">
                <a:latin typeface="Cairo" panose="00000500000000000000" pitchFamily="2" charset="-78"/>
                <a:cs typeface="Cairo" panose="00000500000000000000" pitchFamily="2" charset="-78"/>
              </a:defRPr>
            </a:lvl3pPr>
            <a:lvl4pPr algn="r" rtl="1">
              <a:defRPr sz="1400">
                <a:latin typeface="Cairo" panose="00000500000000000000" pitchFamily="2" charset="-78"/>
                <a:cs typeface="Cairo" panose="00000500000000000000" pitchFamily="2" charset="-78"/>
              </a:defRPr>
            </a:lvl4pPr>
            <a:lvl5pPr algn="r" rtl="1">
              <a:defRPr sz="1400">
                <a:latin typeface="Cairo" panose="00000500000000000000" pitchFamily="2" charset="-78"/>
                <a:cs typeface="Cairo" panose="00000500000000000000" pitchFamily="2" charset="-78"/>
              </a:defRPr>
            </a:lvl5pPr>
          </a:lstStyle>
          <a:p>
            <a:pPr lvl="0"/>
            <a:r>
              <a:rPr lang="ar-EG" dirty="0" smtClean="0"/>
              <a:t>المهمة:</a:t>
            </a:r>
          </a:p>
          <a:p>
            <a:pPr lvl="0"/>
            <a:r>
              <a:rPr lang="ar-EG" dirty="0" smtClean="0"/>
              <a:t>المهمة:</a:t>
            </a:r>
          </a:p>
          <a:p>
            <a:pPr lvl="0"/>
            <a:r>
              <a:rPr lang="ar-EG" dirty="0" smtClean="0"/>
              <a:t>المهمة:</a:t>
            </a:r>
          </a:p>
          <a:p>
            <a:pPr lvl="0"/>
            <a:r>
              <a:rPr lang="ar-EG" dirty="0" smtClean="0"/>
              <a:t>المهمة:</a:t>
            </a:r>
          </a:p>
          <a:p>
            <a:pPr lvl="0"/>
            <a:r>
              <a:rPr lang="ar-EG" dirty="0" smtClean="0"/>
              <a:t>المهمة:</a:t>
            </a:r>
            <a:endParaRPr lang="en-US" dirty="0"/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5016672" y="4096431"/>
            <a:ext cx="2084389" cy="1836738"/>
          </a:xfrm>
        </p:spPr>
        <p:txBody>
          <a:bodyPr>
            <a:noAutofit/>
          </a:bodyPr>
          <a:lstStyle>
            <a:lvl1pPr algn="r" rtl="1">
              <a:defRPr sz="1600">
                <a:latin typeface="Cairo" panose="00000500000000000000" pitchFamily="2" charset="-78"/>
                <a:cs typeface="Cairo" panose="00000500000000000000" pitchFamily="2" charset="-78"/>
              </a:defRPr>
            </a:lvl1pPr>
            <a:lvl2pPr algn="r" rtl="1">
              <a:defRPr sz="1800">
                <a:latin typeface="Cairo" panose="00000500000000000000" pitchFamily="2" charset="-78"/>
                <a:cs typeface="Cairo" panose="00000500000000000000" pitchFamily="2" charset="-78"/>
              </a:defRPr>
            </a:lvl2pPr>
            <a:lvl3pPr algn="r" rtl="1">
              <a:defRPr sz="1600">
                <a:latin typeface="Cairo" panose="00000500000000000000" pitchFamily="2" charset="-78"/>
                <a:cs typeface="Cairo" panose="00000500000000000000" pitchFamily="2" charset="-78"/>
              </a:defRPr>
            </a:lvl3pPr>
            <a:lvl4pPr algn="r" rtl="1">
              <a:defRPr sz="1400">
                <a:latin typeface="Cairo" panose="00000500000000000000" pitchFamily="2" charset="-78"/>
                <a:cs typeface="Cairo" panose="00000500000000000000" pitchFamily="2" charset="-78"/>
              </a:defRPr>
            </a:lvl4pPr>
            <a:lvl5pPr algn="r" rtl="1">
              <a:defRPr sz="1400">
                <a:latin typeface="Cairo" panose="00000500000000000000" pitchFamily="2" charset="-78"/>
                <a:cs typeface="Cairo" panose="00000500000000000000" pitchFamily="2" charset="-78"/>
              </a:defRPr>
            </a:lvl5pPr>
          </a:lstStyle>
          <a:p>
            <a:pPr lvl="0"/>
            <a:r>
              <a:rPr lang="ar-EG" dirty="0" smtClean="0"/>
              <a:t>المهمة:</a:t>
            </a:r>
          </a:p>
          <a:p>
            <a:pPr lvl="0"/>
            <a:r>
              <a:rPr lang="ar-EG" dirty="0" smtClean="0"/>
              <a:t>المهمة:</a:t>
            </a:r>
          </a:p>
          <a:p>
            <a:pPr lvl="0"/>
            <a:r>
              <a:rPr lang="ar-EG" dirty="0" smtClean="0"/>
              <a:t>المهمة:</a:t>
            </a:r>
          </a:p>
          <a:p>
            <a:pPr lvl="0"/>
            <a:r>
              <a:rPr lang="ar-EG" dirty="0" smtClean="0"/>
              <a:t>المهمة:</a:t>
            </a:r>
          </a:p>
          <a:p>
            <a:pPr lvl="0"/>
            <a:r>
              <a:rPr lang="ar-EG" dirty="0" smtClean="0"/>
              <a:t>المهمة:</a:t>
            </a:r>
            <a:endParaRPr lang="en-US" dirty="0"/>
          </a:p>
        </p:txBody>
      </p:sp>
      <p:sp>
        <p:nvSpPr>
          <p:cNvPr id="20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090591" y="4096431"/>
            <a:ext cx="2084389" cy="1836738"/>
          </a:xfrm>
        </p:spPr>
        <p:txBody>
          <a:bodyPr>
            <a:noAutofit/>
          </a:bodyPr>
          <a:lstStyle>
            <a:lvl1pPr algn="r" rtl="1">
              <a:defRPr sz="1600">
                <a:latin typeface="Cairo" panose="00000500000000000000" pitchFamily="2" charset="-78"/>
                <a:cs typeface="Cairo" panose="00000500000000000000" pitchFamily="2" charset="-78"/>
              </a:defRPr>
            </a:lvl1pPr>
            <a:lvl2pPr algn="r" rtl="1">
              <a:defRPr sz="1800">
                <a:latin typeface="Cairo" panose="00000500000000000000" pitchFamily="2" charset="-78"/>
                <a:cs typeface="Cairo" panose="00000500000000000000" pitchFamily="2" charset="-78"/>
              </a:defRPr>
            </a:lvl2pPr>
            <a:lvl3pPr algn="r" rtl="1">
              <a:defRPr sz="1600">
                <a:latin typeface="Cairo" panose="00000500000000000000" pitchFamily="2" charset="-78"/>
                <a:cs typeface="Cairo" panose="00000500000000000000" pitchFamily="2" charset="-78"/>
              </a:defRPr>
            </a:lvl3pPr>
            <a:lvl4pPr algn="r" rtl="1">
              <a:defRPr sz="1400">
                <a:latin typeface="Cairo" panose="00000500000000000000" pitchFamily="2" charset="-78"/>
                <a:cs typeface="Cairo" panose="00000500000000000000" pitchFamily="2" charset="-78"/>
              </a:defRPr>
            </a:lvl4pPr>
            <a:lvl5pPr algn="r" rtl="1">
              <a:defRPr sz="1400">
                <a:latin typeface="Cairo" panose="00000500000000000000" pitchFamily="2" charset="-78"/>
                <a:cs typeface="Cairo" panose="00000500000000000000" pitchFamily="2" charset="-78"/>
              </a:defRPr>
            </a:lvl5pPr>
          </a:lstStyle>
          <a:p>
            <a:pPr lvl="0"/>
            <a:r>
              <a:rPr lang="ar-EG" dirty="0" smtClean="0"/>
              <a:t>المهمة:</a:t>
            </a:r>
          </a:p>
          <a:p>
            <a:pPr lvl="0"/>
            <a:r>
              <a:rPr lang="ar-EG" dirty="0" smtClean="0"/>
              <a:t>المهمة:</a:t>
            </a:r>
          </a:p>
          <a:p>
            <a:pPr lvl="0"/>
            <a:r>
              <a:rPr lang="ar-EG" dirty="0" smtClean="0"/>
              <a:t>المهمة:</a:t>
            </a:r>
          </a:p>
          <a:p>
            <a:pPr lvl="0"/>
            <a:r>
              <a:rPr lang="ar-EG" dirty="0" smtClean="0"/>
              <a:t>المهمة:</a:t>
            </a:r>
          </a:p>
          <a:p>
            <a:pPr lvl="0"/>
            <a:r>
              <a:rPr lang="ar-EG" dirty="0" smtClean="0"/>
              <a:t>المهمة:</a:t>
            </a:r>
            <a:endParaRPr lang="en-US" dirty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3558427" y="106967"/>
            <a:ext cx="1662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2000" b="1" dirty="0" smtClean="0">
                <a:latin typeface="Cairo" panose="00000500000000000000" pitchFamily="2" charset="-78"/>
                <a:cs typeface="Cairo" panose="00000500000000000000" pitchFamily="2" charset="-78"/>
              </a:rPr>
              <a:t>مصفوفة</a:t>
            </a:r>
            <a:r>
              <a:rPr lang="ar-EG" sz="2000" b="1" baseline="0" dirty="0" smtClean="0">
                <a:latin typeface="Cairo" panose="00000500000000000000" pitchFamily="2" charset="-78"/>
                <a:cs typeface="Cairo" panose="00000500000000000000" pitchFamily="2" charset="-78"/>
              </a:rPr>
              <a:t> </a:t>
            </a:r>
            <a:r>
              <a:rPr lang="ar-EG" sz="2000" b="1" baseline="0" dirty="0" err="1" smtClean="0">
                <a:latin typeface="Cairo" panose="00000500000000000000" pitchFamily="2" charset="-78"/>
                <a:cs typeface="Cairo" panose="00000500000000000000" pitchFamily="2" charset="-78"/>
              </a:rPr>
              <a:t>آيزنهاور</a:t>
            </a:r>
            <a:endParaRPr lang="en-US" sz="2000" b="1" dirty="0">
              <a:latin typeface="Cairo" panose="00000500000000000000" pitchFamily="2" charset="-78"/>
              <a:cs typeface="Cairo" panose="00000500000000000000" pitchFamily="2" charset="-78"/>
            </a:endParaRPr>
          </a:p>
        </p:txBody>
      </p:sp>
      <p:sp>
        <p:nvSpPr>
          <p:cNvPr id="22" name="TextBox 21"/>
          <p:cNvSpPr txBox="1"/>
          <p:nvPr userDrawn="1"/>
        </p:nvSpPr>
        <p:spPr>
          <a:xfrm>
            <a:off x="3558427" y="6459460"/>
            <a:ext cx="16622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1600" b="1" dirty="0" err="1" smtClean="0">
                <a:latin typeface="Cairo" panose="00000500000000000000" pitchFamily="2" charset="-78"/>
                <a:cs typeface="Cairo" panose="00000500000000000000" pitchFamily="2" charset="-78"/>
              </a:rPr>
              <a:t>عاجلية</a:t>
            </a:r>
            <a:r>
              <a:rPr lang="ar-EG" sz="1600" b="1" baseline="0" dirty="0" smtClean="0">
                <a:latin typeface="Cairo" panose="00000500000000000000" pitchFamily="2" charset="-78"/>
                <a:cs typeface="Cairo" panose="00000500000000000000" pitchFamily="2" charset="-78"/>
              </a:rPr>
              <a:t> الموضوع</a:t>
            </a:r>
            <a:endParaRPr lang="en-US" sz="1600" b="1" dirty="0">
              <a:latin typeface="Cairo" panose="00000500000000000000" pitchFamily="2" charset="-78"/>
              <a:cs typeface="Cairo" panose="00000500000000000000" pitchFamily="2" charset="-78"/>
            </a:endParaRPr>
          </a:p>
        </p:txBody>
      </p:sp>
      <p:sp>
        <p:nvSpPr>
          <p:cNvPr id="23" name="TextBox 22"/>
          <p:cNvSpPr txBox="1"/>
          <p:nvPr userDrawn="1"/>
        </p:nvSpPr>
        <p:spPr>
          <a:xfrm rot="16200000">
            <a:off x="465906" y="3334885"/>
            <a:ext cx="16622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1600" b="1" dirty="0" smtClean="0">
                <a:latin typeface="Cairo" panose="00000500000000000000" pitchFamily="2" charset="-78"/>
                <a:cs typeface="Cairo" panose="00000500000000000000" pitchFamily="2" charset="-78"/>
              </a:rPr>
              <a:t>الأهمية</a:t>
            </a:r>
            <a:endParaRPr lang="en-US" sz="1600" b="1" dirty="0">
              <a:latin typeface="Cairo" panose="00000500000000000000" pitchFamily="2" charset="-78"/>
              <a:cs typeface="Cairo" panose="00000500000000000000" pitchFamily="2" charset="-78"/>
            </a:endParaRPr>
          </a:p>
        </p:txBody>
      </p:sp>
      <p:cxnSp>
        <p:nvCxnSpPr>
          <p:cNvPr id="27" name="Straight Arrow Connector 26"/>
          <p:cNvCxnSpPr/>
          <p:nvPr userDrawn="1"/>
        </p:nvCxnSpPr>
        <p:spPr>
          <a:xfrm>
            <a:off x="7105655" y="6436654"/>
            <a:ext cx="395416" cy="0"/>
          </a:xfrm>
          <a:prstGeom prst="straightConnector1">
            <a:avLst/>
          </a:prstGeom>
          <a:ln w="9525">
            <a:solidFill>
              <a:srgbClr val="41719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 userDrawn="1"/>
        </p:nvCxnSpPr>
        <p:spPr>
          <a:xfrm flipV="1">
            <a:off x="1462294" y="380099"/>
            <a:ext cx="0" cy="431006"/>
          </a:xfrm>
          <a:prstGeom prst="straightConnector1">
            <a:avLst/>
          </a:prstGeom>
          <a:ln w="9525">
            <a:solidFill>
              <a:srgbClr val="41719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196" y="5267553"/>
            <a:ext cx="914908" cy="91490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7501071" y="6182461"/>
            <a:ext cx="1343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5">
                    <a:lumMod val="50000"/>
                  </a:schemeClr>
                </a:solidFill>
                <a:latin typeface="Cairo" panose="00000500000000000000" pitchFamily="2" charset="-78"/>
                <a:cs typeface="Cairo" panose="00000500000000000000" pitchFamily="2" charset="-78"/>
              </a:rPr>
              <a:t>www.takea5.com</a:t>
            </a:r>
            <a:endParaRPr lang="en-US" sz="1200" dirty="0">
              <a:solidFill>
                <a:schemeClr val="accent5">
                  <a:lumMod val="50000"/>
                </a:schemeClr>
              </a:solidFill>
              <a:latin typeface="Cairo" panose="00000500000000000000" pitchFamily="2" charset="-78"/>
              <a:cs typeface="Cairo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703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906D-93BB-43A5-B63B-8ED1AAFEA81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786-0ACB-4A92-BE33-5ED96162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335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906D-93BB-43A5-B63B-8ED1AAFEA81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786-0ACB-4A92-BE33-5ED96162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3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906D-93BB-43A5-B63B-8ED1AAFEA81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786-0ACB-4A92-BE33-5ED96162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8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906D-93BB-43A5-B63B-8ED1AAFEA81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786-0ACB-4A92-BE33-5ED96162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70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906D-93BB-43A5-B63B-8ED1AAFEA81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786-0ACB-4A92-BE33-5ED96162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07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906D-93BB-43A5-B63B-8ED1AAFEA81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786-0ACB-4A92-BE33-5ED96162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325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906D-93BB-43A5-B63B-8ED1AAFEA81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786-0ACB-4A92-BE33-5ED96162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80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906D-93BB-43A5-B63B-8ED1AAFEA81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786-0ACB-4A92-BE33-5ED96162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1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B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D906D-93BB-43A5-B63B-8ED1AAFEA81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DB786-0ACB-4A92-BE33-5ED96162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09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095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42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Cairo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مصفوفة آيزنهاور</dc:title>
  <dc:creator>Ibrahim Samir</dc:creator>
  <cp:lastModifiedBy>Ibrahim Samir</cp:lastModifiedBy>
  <cp:revision>14</cp:revision>
  <dcterms:created xsi:type="dcterms:W3CDTF">2024-08-01T01:31:30Z</dcterms:created>
  <dcterms:modified xsi:type="dcterms:W3CDTF">2024-08-01T03:01:24Z</dcterms:modified>
</cp:coreProperties>
</file>